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embeddedFontLst>
    <p:embeddedFont>
      <p:font typeface="PT Sans Narrow"/>
      <p:regular r:id="rId20"/>
      <p:bold r:id="rId21"/>
    </p:embeddedFont>
    <p:embeddedFont>
      <p:font typeface="Open Sans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TSansNarrow-regular.fntdata"/><Relationship Id="rId22" Type="http://schemas.openxmlformats.org/officeDocument/2006/relationships/font" Target="fonts/OpenSans-regular.fntdata"/><Relationship Id="rId21" Type="http://schemas.openxmlformats.org/officeDocument/2006/relationships/font" Target="fonts/PTSansNarrow-bold.fntdata"/><Relationship Id="rId24" Type="http://schemas.openxmlformats.org/officeDocument/2006/relationships/font" Target="fonts/OpenSans-italic.fntdata"/><Relationship Id="rId23" Type="http://schemas.openxmlformats.org/officeDocument/2006/relationships/font" Target="fonts/OpenSans-bold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5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kamailio.org/docs/modules/5.0.x/modules/nathelper.html#idp50918108" TargetMode="Externa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www.sciencedirect.com/science/article/abs/pii/S0166531600000286" TargetMode="Externa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kamailio.org/docs/modules/5.0.x/modules/nathelper.html#idp50918108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kamailio.org/docs/modules/5.0.x/modules/nathelper.html#idp50918108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kamailio.org/docs/modules/5.0.x/modules/nathelper.html#idp50918108" TargetMode="Externa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ourcodeworld.com/articles/read/1536/list-of-free-functional-public-stun-servers-2021" TargetMode="External"/><Relationship Id="rId3" Type="http://schemas.openxmlformats.org/officeDocument/2006/relationships/hyperlink" Target="https://webrtc.github.io/samples/src/content/peerconnection/trickle-ice/" TargetMode="Externa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76b37a10d_2_5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276b37a10d_2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1276b37a10d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1276b37a10d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1276b37a10d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1276b37a10d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nathelper Module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https://kamailio.org/docs/modules/5.0.x/modules/nathelper.html#idp50918108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276b37a10d_0_2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276b37a10d_0_2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picturn from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https://www.sciencedirect.com/science/article/abs/pii/S0166531600000286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276b37a10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1276b37a10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nathelper Module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https://kamailio.org/docs/modules/5.0.x/modules/nathelper.html#idp50918108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276b37a10d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276b37a10d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要加一張比較表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6ef45f83d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26ef45f83d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nathelper Module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https://kamailio.org/docs/modules/5.0.x/modules/nathelper.html#idp50918108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276b37a10d_0_3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276b37a10d_0_3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nathelper Module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https://kamailio.org/docs/modules/5.0.x/modules/nathelper.html#idp50918108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276b37a10d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276b37a10d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Public STUN Server List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2"/>
              </a:rPr>
              <a:t>https://ourcodeworld.com/articles/read/1536/list-of-free-functional-public-stun-servers-2021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STUN Client Webpage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https://webrtc.github.io/samples/src/content/peerconnection/trickle-ice/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27f687a32f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27f687a32f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26ef45f83d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26ef45f83d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276b37a10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276b37a10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Add order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1276b37a10d_2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1276b37a10d_2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http://www.cs.nccu.edu.tw/~lien/Writing/NGN/firewall.htm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6" name="Google Shape;56;p14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57" name="Google Shape;57;p14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58" name="Google Shape;58;p1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9" name="Google Shape;59;p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60" name="Google Shape;60;p14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61" name="Google Shape;61;p1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2" name="Google Shape;62;p1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63" name="Google Shape;63;p14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64" name="Google Shape;64;p14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149800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011000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 sz="1400">
                <a:solidFill>
                  <a:schemeClr val="lt1"/>
                </a:solidFill>
              </a:defRPr>
            </a:lvl1pPr>
            <a:lvl2pPr lvl="1">
              <a:buNone/>
              <a:defRPr sz="1400">
                <a:solidFill>
                  <a:schemeClr val="lt1"/>
                </a:solidFill>
              </a:defRPr>
            </a:lvl2pPr>
            <a:lvl3pPr lvl="2">
              <a:buNone/>
              <a:defRPr sz="1400">
                <a:solidFill>
                  <a:schemeClr val="lt1"/>
                </a:solidFill>
              </a:defRPr>
            </a:lvl3pPr>
            <a:lvl4pPr lvl="3">
              <a:buNone/>
              <a:defRPr sz="1400">
                <a:solidFill>
                  <a:schemeClr val="lt1"/>
                </a:solidFill>
              </a:defRPr>
            </a:lvl4pPr>
            <a:lvl5pPr lvl="4">
              <a:buNone/>
              <a:defRPr sz="1400">
                <a:solidFill>
                  <a:schemeClr val="lt1"/>
                </a:solidFill>
              </a:defRPr>
            </a:lvl5pPr>
            <a:lvl6pPr lvl="5">
              <a:buNone/>
              <a:defRPr sz="1400">
                <a:solidFill>
                  <a:schemeClr val="lt1"/>
                </a:solidFill>
              </a:defRPr>
            </a:lvl6pPr>
            <a:lvl7pPr lvl="6">
              <a:buNone/>
              <a:defRPr sz="1400">
                <a:solidFill>
                  <a:schemeClr val="lt1"/>
                </a:solidFill>
              </a:defRPr>
            </a:lvl7pPr>
            <a:lvl8pPr lvl="7">
              <a:buNone/>
              <a:defRPr sz="1400">
                <a:solidFill>
                  <a:schemeClr val="lt1"/>
                </a:solidFill>
              </a:defRPr>
            </a:lvl8pPr>
            <a:lvl9pPr lvl="8">
              <a:buNone/>
              <a:defRPr sz="1400"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8" name="Google Shape;78;p17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2" name="Google Shape;92;p2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99" name="Google Shape;9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3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23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datatracker.ietf.org/doc/html/rfc3489" TargetMode="External"/><Relationship Id="rId4" Type="http://schemas.openxmlformats.org/officeDocument/2006/relationships/hyperlink" Target="https://www.usenix.org/legacy/event/imc05/tech/full_papers/guha/guha.pdf" TargetMode="External"/><Relationship Id="rId9" Type="http://schemas.openxmlformats.org/officeDocument/2006/relationships/hyperlink" Target="https://jerry800416.medium.com/turn-server-%E6%9E%B6%E8%A8%AD%E6%96%87%E4%BB%B6-c71dd50fbd30" TargetMode="External"/><Relationship Id="rId5" Type="http://schemas.openxmlformats.org/officeDocument/2006/relationships/hyperlink" Target="https://people.mpi-sws.org/~francis/fdna02-guha1.pdf" TargetMode="External"/><Relationship Id="rId6" Type="http://schemas.openxmlformats.org/officeDocument/2006/relationships/hyperlink" Target="http://ipv6.ncnu.org/IPv6/NAT/draft-takeda-symmetric-nat-traversal-00.txt" TargetMode="External"/><Relationship Id="rId7" Type="http://schemas.openxmlformats.org/officeDocument/2006/relationships/hyperlink" Target="http://www.cs.nccu.edu.tw/~lien/Writing/NGN/firewall.htm" TargetMode="External"/><Relationship Id="rId8" Type="http://schemas.openxmlformats.org/officeDocument/2006/relationships/hyperlink" Target="https://www.3cx.com/blog/voip-howto/stun-protocol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ourcodeworld.com/articles/read/1536/list-of-free-functional-public-stun-servers-2021" TargetMode="External"/><Relationship Id="rId4" Type="http://schemas.openxmlformats.org/officeDocument/2006/relationships/hyperlink" Target="https://webrtc.github.io/samples/src/content/peerconnection/trickle-ice/" TargetMode="External"/><Relationship Id="rId5" Type="http://schemas.openxmlformats.org/officeDocument/2006/relationships/hyperlink" Target="http://ms15.voip.edu.tw/~angela.tien/Lab/STUN/winstunsetup-0-96.msi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5"/>
          <p:cNvSpPr txBox="1"/>
          <p:nvPr>
            <p:ph type="ctrTitle"/>
          </p:nvPr>
        </p:nvSpPr>
        <p:spPr>
          <a:xfrm>
            <a:off x="367350" y="1311925"/>
            <a:ext cx="8409300" cy="2418900"/>
          </a:xfrm>
          <a:prstGeom prst="rect">
            <a:avLst/>
          </a:prstGeom>
          <a:solidFill>
            <a:schemeClr val="lt1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4460"/>
              <a:t>NATs Problem and STUN</a:t>
            </a:r>
            <a:r>
              <a:rPr lang="zh-TW" sz="4460"/>
              <a:t> </a:t>
            </a:r>
            <a:endParaRPr sz="4460"/>
          </a:p>
        </p:txBody>
      </p:sp>
      <p:sp>
        <p:nvSpPr>
          <p:cNvPr id="112" name="Google Shape;112;p25"/>
          <p:cNvSpPr txBox="1"/>
          <p:nvPr>
            <p:ph idx="1" type="subTitle"/>
          </p:nvPr>
        </p:nvSpPr>
        <p:spPr>
          <a:xfrm>
            <a:off x="2136750" y="3035764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107214005  </a:t>
            </a:r>
            <a:r>
              <a:rPr lang="zh-TW"/>
              <a:t>田蕙瑜</a:t>
            </a:r>
            <a:endParaRPr/>
          </a:p>
        </p:txBody>
      </p:sp>
      <p:sp>
        <p:nvSpPr>
          <p:cNvPr id="113" name="Google Shape;11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4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Reference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56" name="Google Shape;256;p34"/>
          <p:cNvSpPr txBox="1"/>
          <p:nvPr>
            <p:ph idx="1" type="body"/>
          </p:nvPr>
        </p:nvSpPr>
        <p:spPr>
          <a:xfrm>
            <a:off x="214950" y="967450"/>
            <a:ext cx="7669500" cy="350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zh-TW" sz="1300" u="sng">
                <a:solidFill>
                  <a:schemeClr val="hlink"/>
                </a:solidFill>
                <a:hlinkClick r:id="rId3"/>
              </a:rPr>
              <a:t>ROSENBERG, Jonathan, et al. STUN-simple traversal of user datagram protocol (UDP) through network address translators (NATs). 2003.</a:t>
            </a:r>
            <a:endParaRPr sz="1300"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zh-TW" sz="1300" u="sng">
                <a:solidFill>
                  <a:schemeClr val="hlink"/>
                </a:solidFill>
                <a:hlinkClick r:id="rId4"/>
              </a:rPr>
              <a:t>GUHA, Saikat; FRANCIS, Paul. Characterization and measurement of tcp traversal through nats and firewalls. In: Proceedings of the 5th ACM SIGCOMM Conference on Internet Measurement. 2005. p. 18-18.</a:t>
            </a:r>
            <a:endParaRPr sz="1300"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zh-TW" sz="1300" u="sng">
                <a:solidFill>
                  <a:schemeClr val="hlink"/>
                </a:solidFill>
                <a:hlinkClick r:id="rId5"/>
              </a:rPr>
              <a:t>GUHA, S., TAKEDA, Y., AND FRANCIS, P. NUTSS: A SIP-based Approach to UDP and TCP Network Connectivity. In Proceedings of SIGCOMM’04 Workshops (Portland, OR, Aug. 2004), pp. 43–48.</a:t>
            </a:r>
            <a:endParaRPr sz="1300"/>
          </a:p>
          <a:p>
            <a:pPr indent="-3111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zh-TW" sz="1300" u="sng">
                <a:solidFill>
                  <a:schemeClr val="hlink"/>
                </a:solidFill>
                <a:hlinkClick r:id="rId6"/>
              </a:rPr>
              <a:t>Midcom, W.G., 2003. Symmetric NAT Traversal Using STUN, draft-takeda-symmetric-nat-traversal-00. txt. IETF (2003-2006).</a:t>
            </a:r>
            <a:endParaRPr sz="1300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b="1" lang="zh-TW" sz="13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穿越防火牆技術</a:t>
            </a:r>
            <a:endParaRPr sz="1300"/>
          </a:p>
          <a:p>
            <a:pPr indent="-3111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zh-TW" sz="1300" u="sng">
                <a:solidFill>
                  <a:schemeClr val="hlink"/>
                </a:solidFill>
                <a:highlight>
                  <a:srgbClr val="FFFFFF"/>
                </a:highlight>
                <a:hlinkClick r:id="rId8"/>
              </a:rPr>
              <a:t>Sending of a SIP message without using STUN protocol</a:t>
            </a:r>
            <a:endParaRPr sz="1300"/>
          </a:p>
          <a:p>
            <a:pPr indent="-3111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zh-TW" sz="1300" u="sng">
                <a:solidFill>
                  <a:schemeClr val="hlink"/>
                </a:solidFill>
                <a:hlinkClick r:id="rId9"/>
              </a:rPr>
              <a:t>Set up your STUN Server</a:t>
            </a:r>
            <a:endParaRPr sz="1300"/>
          </a:p>
        </p:txBody>
      </p:sp>
      <p:sp>
        <p:nvSpPr>
          <p:cNvPr id="257" name="Google Shape;257;p34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58" name="Google Shape;258;p34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NAT Problem Example</a:t>
            </a:r>
            <a:endParaRPr sz="2844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64" name="Google Shape;264;p35"/>
          <p:cNvSpPr txBox="1"/>
          <p:nvPr>
            <p:ph idx="1" type="body"/>
          </p:nvPr>
        </p:nvSpPr>
        <p:spPr>
          <a:xfrm>
            <a:off x="-114000" y="1028700"/>
            <a:ext cx="3515400" cy="36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Cannot handle embedded IP addresses or ports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NAT only translate the TCP/UDP Header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Cannot access internal network services from the public network </a:t>
            </a:r>
            <a:endParaRPr/>
          </a:p>
        </p:txBody>
      </p:sp>
      <p:sp>
        <p:nvSpPr>
          <p:cNvPr id="265" name="Google Shape;265;p35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66" name="Google Shape;266;p35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67" name="Google Shape;267;p35"/>
          <p:cNvSpPr/>
          <p:nvPr/>
        </p:nvSpPr>
        <p:spPr>
          <a:xfrm>
            <a:off x="4484700" y="1243375"/>
            <a:ext cx="1443300" cy="738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SIP Server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163.22.20.108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68" name="Google Shape;268;p35"/>
          <p:cNvSpPr/>
          <p:nvPr/>
        </p:nvSpPr>
        <p:spPr>
          <a:xfrm>
            <a:off x="3463475" y="3950350"/>
            <a:ext cx="1258200" cy="615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UA Alice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10.22.22.23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69" name="Google Shape;269;p35"/>
          <p:cNvSpPr/>
          <p:nvPr/>
        </p:nvSpPr>
        <p:spPr>
          <a:xfrm>
            <a:off x="6199575" y="2996400"/>
            <a:ext cx="1258200" cy="629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UA Bob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163.22.20.24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70" name="Google Shape;270;p35"/>
          <p:cNvSpPr/>
          <p:nvPr/>
        </p:nvSpPr>
        <p:spPr>
          <a:xfrm>
            <a:off x="3401400" y="2996400"/>
            <a:ext cx="1492800" cy="294600"/>
          </a:xfrm>
          <a:prstGeom prst="rec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NAT</a:t>
            </a:r>
            <a:endParaRPr/>
          </a:p>
        </p:txBody>
      </p:sp>
      <p:cxnSp>
        <p:nvCxnSpPr>
          <p:cNvPr id="271" name="Google Shape;271;p35"/>
          <p:cNvCxnSpPr/>
          <p:nvPr/>
        </p:nvCxnSpPr>
        <p:spPr>
          <a:xfrm flipH="1" rot="10800000">
            <a:off x="3787775" y="3291250"/>
            <a:ext cx="268800" cy="659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2" name="Google Shape;272;p35"/>
          <p:cNvCxnSpPr/>
          <p:nvPr/>
        </p:nvCxnSpPr>
        <p:spPr>
          <a:xfrm flipH="1" rot="10800000">
            <a:off x="4127400" y="2054400"/>
            <a:ext cx="448800" cy="94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3" name="Google Shape;273;p35"/>
          <p:cNvSpPr txBox="1"/>
          <p:nvPr/>
        </p:nvSpPr>
        <p:spPr>
          <a:xfrm>
            <a:off x="3172200" y="3499438"/>
            <a:ext cx="1951200" cy="338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>
                <a:latin typeface="Open Sans"/>
                <a:ea typeface="Open Sans"/>
                <a:cs typeface="Open Sans"/>
                <a:sym typeface="Open Sans"/>
              </a:rPr>
              <a:t>REGISTER : Alice@10.22.22.23 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4" name="Google Shape;274;p35"/>
          <p:cNvSpPr txBox="1"/>
          <p:nvPr/>
        </p:nvSpPr>
        <p:spPr>
          <a:xfrm>
            <a:off x="6061200" y="1296350"/>
            <a:ext cx="2708700" cy="615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Open Sans"/>
                <a:ea typeface="Open Sans"/>
                <a:cs typeface="Open Sans"/>
                <a:sym typeface="Open Sans"/>
              </a:rPr>
              <a:t>Registered  UAs Table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lang="zh-TW">
                <a:latin typeface="Open Sans"/>
                <a:ea typeface="Open Sans"/>
                <a:cs typeface="Open Sans"/>
                <a:sym typeface="Open Sans"/>
              </a:rPr>
              <a:t>Alice@10.22.22.23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75" name="Google Shape;275;p35"/>
          <p:cNvCxnSpPr/>
          <p:nvPr/>
        </p:nvCxnSpPr>
        <p:spPr>
          <a:xfrm rot="10800000">
            <a:off x="6113075" y="2072300"/>
            <a:ext cx="865800" cy="88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6" name="Google Shape;276;p35"/>
          <p:cNvSpPr txBox="1"/>
          <p:nvPr/>
        </p:nvSpPr>
        <p:spPr>
          <a:xfrm>
            <a:off x="6593950" y="2508000"/>
            <a:ext cx="1951200" cy="338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>
                <a:latin typeface="Open Sans"/>
                <a:ea typeface="Open Sans"/>
                <a:cs typeface="Open Sans"/>
                <a:sym typeface="Open Sans"/>
              </a:rPr>
              <a:t>Proxy Request (ask Alice) 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77" name="Google Shape;277;p35"/>
          <p:cNvCxnSpPr/>
          <p:nvPr/>
        </p:nvCxnSpPr>
        <p:spPr>
          <a:xfrm>
            <a:off x="5683750" y="2009175"/>
            <a:ext cx="910200" cy="995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8" name="Google Shape;278;p35"/>
          <p:cNvSpPr txBox="1"/>
          <p:nvPr/>
        </p:nvSpPr>
        <p:spPr>
          <a:xfrm>
            <a:off x="4777375" y="2356038"/>
            <a:ext cx="1538100" cy="338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>
                <a:latin typeface="Open Sans"/>
                <a:ea typeface="Open Sans"/>
                <a:cs typeface="Open Sans"/>
                <a:sym typeface="Open Sans"/>
              </a:rPr>
              <a:t>Alice@10.22.22.23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9" name="Google Shape;279;p35"/>
          <p:cNvSpPr txBox="1"/>
          <p:nvPr/>
        </p:nvSpPr>
        <p:spPr>
          <a:xfrm>
            <a:off x="6199575" y="4709950"/>
            <a:ext cx="2886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">
                <a:latin typeface="Open Sans"/>
                <a:ea typeface="Open Sans"/>
                <a:cs typeface="Open Sans"/>
                <a:sym typeface="Open Sans"/>
              </a:rPr>
              <a:t>Packet infomation </a:t>
            </a:r>
            <a:r>
              <a:rPr lang="zh-TW" sz="800">
                <a:latin typeface="Open Sans"/>
                <a:ea typeface="Open Sans"/>
                <a:cs typeface="Open Sans"/>
                <a:sym typeface="Open Sans"/>
              </a:rPr>
              <a:t> from Reference 6</a:t>
            </a:r>
            <a:endParaRPr sz="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6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NAT Solutions</a:t>
            </a:r>
            <a:endParaRPr sz="2844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85" name="Google Shape;285;p36"/>
          <p:cNvSpPr txBox="1"/>
          <p:nvPr>
            <p:ph idx="1" type="body"/>
          </p:nvPr>
        </p:nvSpPr>
        <p:spPr>
          <a:xfrm>
            <a:off x="713600" y="1299400"/>
            <a:ext cx="2967000" cy="285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-317896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●"/>
            </a:pPr>
            <a:r>
              <a:rPr lang="zh-TW" sz="2250">
                <a:solidFill>
                  <a:schemeClr val="accent1"/>
                </a:solidFill>
              </a:rPr>
              <a:t>STUN(Simple Traversal of UDP Through Netwoek Address Translators) - RFC 3489</a:t>
            </a:r>
            <a:endParaRPr sz="2250">
              <a:solidFill>
                <a:schemeClr val="accent1"/>
              </a:solidFill>
            </a:endParaRPr>
          </a:p>
          <a:p>
            <a:pPr indent="-317896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TW" sz="2250"/>
              <a:t>TRUN(Traversal Using Relay NAT)</a:t>
            </a:r>
            <a:endParaRPr sz="2250"/>
          </a:p>
          <a:p>
            <a:pPr indent="-317896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TW" sz="2250"/>
              <a:t>ALG(Application Layer Gatewqy)</a:t>
            </a:r>
            <a:endParaRPr sz="2250"/>
          </a:p>
          <a:p>
            <a:pPr indent="-317896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TW" sz="2250"/>
              <a:t>ICE(Interactive Connectivity Establish)</a:t>
            </a:r>
            <a:endParaRPr sz="225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6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87" name="Google Shape;287;p36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88" name="Google Shape;288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1225" y="1029175"/>
            <a:ext cx="4606044" cy="394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7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NAT Problem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94" name="Google Shape;294;p37"/>
          <p:cNvSpPr txBox="1"/>
          <p:nvPr>
            <p:ph idx="1" type="body"/>
          </p:nvPr>
        </p:nvSpPr>
        <p:spPr>
          <a:xfrm>
            <a:off x="419625" y="1144075"/>
            <a:ext cx="7686000" cy="36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71475" lvl="0" marL="457200" rtl="0" algn="l">
              <a:spcBef>
                <a:spcPts val="0"/>
              </a:spcBef>
              <a:spcAft>
                <a:spcPts val="0"/>
              </a:spcAft>
              <a:buSzPts val="2250"/>
              <a:buChar char="●"/>
            </a:pPr>
            <a:r>
              <a:rPr lang="zh-TW" sz="2250"/>
              <a:t>Cannot handle embedded IP addresses or ports</a:t>
            </a:r>
            <a:endParaRPr sz="2250"/>
          </a:p>
          <a:p>
            <a:pPr indent="-371475" lvl="1" marL="914400" rtl="0" algn="l">
              <a:spcBef>
                <a:spcPts val="0"/>
              </a:spcBef>
              <a:spcAft>
                <a:spcPts val="0"/>
              </a:spcAft>
              <a:buSzPts val="2250"/>
              <a:buChar char="○"/>
            </a:pPr>
            <a:r>
              <a:rPr lang="zh-TW" sz="2250"/>
              <a:t>NAT only translate the TCP/UDP Header</a:t>
            </a:r>
            <a:endParaRPr sz="2250"/>
          </a:p>
          <a:p>
            <a:pPr indent="-371475" lvl="1" marL="914400" rtl="0" algn="l">
              <a:spcBef>
                <a:spcPts val="0"/>
              </a:spcBef>
              <a:spcAft>
                <a:spcPts val="0"/>
              </a:spcAft>
              <a:buSzPts val="2250"/>
              <a:buChar char="○"/>
            </a:pPr>
            <a:r>
              <a:rPr lang="zh-TW" sz="2250"/>
              <a:t>NAT cannot translate IP address or port information embedded in the application data</a:t>
            </a:r>
            <a:endParaRPr sz="2250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50"/>
          </a:p>
          <a:p>
            <a:pPr indent="-371475" lvl="0" marL="457200" rtl="0" algn="l">
              <a:spcBef>
                <a:spcPts val="1200"/>
              </a:spcBef>
              <a:spcAft>
                <a:spcPts val="0"/>
              </a:spcAft>
              <a:buSzPts val="2250"/>
              <a:buChar char="●"/>
            </a:pPr>
            <a:r>
              <a:rPr lang="zh-TW" sz="2250"/>
              <a:t>Cannot access internal network services</a:t>
            </a:r>
            <a:r>
              <a:rPr lang="zh-TW" sz="2250"/>
              <a:t> from the public network </a:t>
            </a:r>
            <a:endParaRPr sz="225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295" name="Google Shape;295;p37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96" name="Google Shape;296;p37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NAT Introduction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9" name="Google Shape;119;p26"/>
          <p:cNvSpPr txBox="1"/>
          <p:nvPr>
            <p:ph idx="1" type="body"/>
          </p:nvPr>
        </p:nvSpPr>
        <p:spPr>
          <a:xfrm>
            <a:off x="547850" y="961875"/>
            <a:ext cx="7941900" cy="367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zh-TW" sz="2600"/>
              <a:t>NAT : Network Address Translation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zh-TW" sz="2600"/>
              <a:t>In RFC 3489, there are 4 types of NAT:</a:t>
            </a:r>
            <a:endParaRPr sz="26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zh-TW" sz="2200"/>
              <a:t>Full Cone NAT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zh-TW" sz="2200"/>
              <a:t>Restricted Cone NAT (Address Restricted Cone)</a:t>
            </a:r>
            <a:endParaRPr sz="22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zh-TW" sz="2200"/>
              <a:t>Port Restricted Cone NAT</a:t>
            </a:r>
            <a:endParaRPr sz="21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zh-TW" sz="2200"/>
              <a:t>Symmetric NAT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7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6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1" name="Google Shape;121;p26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7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NAT Problem Example</a:t>
            </a:r>
            <a:endParaRPr sz="2844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7" name="Google Shape;127;p27"/>
          <p:cNvSpPr txBox="1"/>
          <p:nvPr>
            <p:ph idx="1" type="body"/>
          </p:nvPr>
        </p:nvSpPr>
        <p:spPr>
          <a:xfrm>
            <a:off x="79475" y="1043650"/>
            <a:ext cx="3515400" cy="36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Cannot handle embedded IP addresses or ports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NAT only translate the TCP/UDP Header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Cannot access internal network services from the public network </a:t>
            </a:r>
            <a:endParaRPr/>
          </a:p>
        </p:txBody>
      </p:sp>
      <p:sp>
        <p:nvSpPr>
          <p:cNvPr id="128" name="Google Shape;128;p27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9" name="Google Shape;129;p27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30" name="Google Shape;130;p27"/>
          <p:cNvSpPr/>
          <p:nvPr/>
        </p:nvSpPr>
        <p:spPr>
          <a:xfrm>
            <a:off x="4484700" y="1243375"/>
            <a:ext cx="1443300" cy="738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SIP Server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163.22.20.108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31" name="Google Shape;131;p27"/>
          <p:cNvSpPr/>
          <p:nvPr/>
        </p:nvSpPr>
        <p:spPr>
          <a:xfrm>
            <a:off x="4602000" y="3951125"/>
            <a:ext cx="1258200" cy="6156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UA 101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PT Sans Narrow"/>
                <a:ea typeface="PT Sans Narrow"/>
                <a:cs typeface="PT Sans Narrow"/>
                <a:sym typeface="PT Sans Narrow"/>
              </a:rPr>
              <a:t>192.168.2.14</a:t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32" name="Google Shape;132;p27"/>
          <p:cNvSpPr/>
          <p:nvPr/>
        </p:nvSpPr>
        <p:spPr>
          <a:xfrm>
            <a:off x="4484700" y="2997425"/>
            <a:ext cx="1492800" cy="294600"/>
          </a:xfrm>
          <a:prstGeom prst="rect">
            <a:avLst/>
          </a:prstGeom>
          <a:solidFill>
            <a:srgbClr val="FCE5C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NAT</a:t>
            </a:r>
            <a:endParaRPr/>
          </a:p>
        </p:txBody>
      </p:sp>
      <p:cxnSp>
        <p:nvCxnSpPr>
          <p:cNvPr id="133" name="Google Shape;133;p27"/>
          <p:cNvCxnSpPr>
            <a:endCxn id="132" idx="2"/>
          </p:cNvCxnSpPr>
          <p:nvPr/>
        </p:nvCxnSpPr>
        <p:spPr>
          <a:xfrm flipH="1" rot="10800000">
            <a:off x="5224200" y="3292025"/>
            <a:ext cx="6900" cy="62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4" name="Google Shape;134;p27"/>
          <p:cNvCxnSpPr>
            <a:stCxn id="132" idx="0"/>
            <a:endCxn id="130" idx="2"/>
          </p:cNvCxnSpPr>
          <p:nvPr/>
        </p:nvCxnSpPr>
        <p:spPr>
          <a:xfrm rot="10800000">
            <a:off x="5206500" y="1981625"/>
            <a:ext cx="24600" cy="1015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5" name="Google Shape;135;p27"/>
          <p:cNvSpPr txBox="1"/>
          <p:nvPr/>
        </p:nvSpPr>
        <p:spPr>
          <a:xfrm>
            <a:off x="4099300" y="3448475"/>
            <a:ext cx="2511600" cy="3462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000">
                <a:latin typeface="Open Sans"/>
                <a:ea typeface="Open Sans"/>
                <a:cs typeface="Open Sans"/>
                <a:sym typeface="Open Sans"/>
              </a:rPr>
              <a:t>REGISTER : </a:t>
            </a:r>
            <a:r>
              <a:rPr i="1" lang="zh-TW" sz="1050">
                <a:solidFill>
                  <a:srgbClr val="333333"/>
                </a:solidFill>
                <a:highlight>
                  <a:srgbClr val="FFFFFF"/>
                </a:highlight>
              </a:rPr>
              <a:t>101@192.168.2.14:7214</a:t>
            </a:r>
            <a:r>
              <a:rPr lang="zh-TW" sz="10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6" name="Google Shape;136;p27"/>
          <p:cNvSpPr txBox="1"/>
          <p:nvPr/>
        </p:nvSpPr>
        <p:spPr>
          <a:xfrm>
            <a:off x="6199575" y="1304725"/>
            <a:ext cx="2708700" cy="615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Open Sans"/>
                <a:ea typeface="Open Sans"/>
                <a:cs typeface="Open Sans"/>
                <a:sym typeface="Open Sans"/>
              </a:rPr>
              <a:t>Registered  UAs Table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ctr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</a:pPr>
            <a:r>
              <a:rPr i="1" lang="zh-TW" sz="1050">
                <a:solidFill>
                  <a:srgbClr val="333333"/>
                </a:solidFill>
                <a:highlight>
                  <a:srgbClr val="FFFFFF"/>
                </a:highlight>
              </a:rPr>
              <a:t>101@192.168.2.14:7214</a:t>
            </a:r>
            <a:r>
              <a:rPr lang="zh-TW" sz="100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7" name="Google Shape;137;p27"/>
          <p:cNvSpPr txBox="1"/>
          <p:nvPr/>
        </p:nvSpPr>
        <p:spPr>
          <a:xfrm>
            <a:off x="6199575" y="4709950"/>
            <a:ext cx="2886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">
                <a:latin typeface="Open Sans"/>
                <a:ea typeface="Open Sans"/>
                <a:cs typeface="Open Sans"/>
                <a:sym typeface="Open Sans"/>
              </a:rPr>
              <a:t>Packet infomation  from Reference 6</a:t>
            </a:r>
            <a:endParaRPr sz="800"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138" name="Google Shape;138;p27"/>
          <p:cNvGrpSpPr/>
          <p:nvPr/>
        </p:nvGrpSpPr>
        <p:grpSpPr>
          <a:xfrm>
            <a:off x="3951265" y="1920313"/>
            <a:ext cx="4829361" cy="2571750"/>
            <a:chOff x="2176463" y="1438275"/>
            <a:chExt cx="5095875" cy="2571750"/>
          </a:xfrm>
        </p:grpSpPr>
        <p:pic>
          <p:nvPicPr>
            <p:cNvPr id="139" name="Google Shape;139;p2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176463" y="1438275"/>
              <a:ext cx="5095875" cy="2571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0" name="Google Shape;140;p27"/>
            <p:cNvSpPr/>
            <p:nvPr/>
          </p:nvSpPr>
          <p:spPr>
            <a:xfrm>
              <a:off x="2233150" y="2241200"/>
              <a:ext cx="4780800" cy="233700"/>
            </a:xfrm>
            <a:prstGeom prst="rect">
              <a:avLst/>
            </a:pr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27"/>
            <p:cNvSpPr/>
            <p:nvPr/>
          </p:nvSpPr>
          <p:spPr>
            <a:xfrm>
              <a:off x="2233150" y="1747975"/>
              <a:ext cx="4780800" cy="233700"/>
            </a:xfrm>
            <a:prstGeom prst="rect">
              <a:avLst/>
            </a:pr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8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NAT Solutions</a:t>
            </a:r>
            <a:endParaRPr sz="2844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7" name="Google Shape;147;p28"/>
          <p:cNvSpPr txBox="1"/>
          <p:nvPr>
            <p:ph idx="1" type="body"/>
          </p:nvPr>
        </p:nvSpPr>
        <p:spPr>
          <a:xfrm>
            <a:off x="451300" y="1095375"/>
            <a:ext cx="3567300" cy="3537600"/>
          </a:xfrm>
          <a:prstGeom prst="rect">
            <a:avLst/>
          </a:prstGeom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5600"/>
              <a:t>Client</a:t>
            </a:r>
            <a:endParaRPr b="1" sz="56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zh-TW" sz="5600"/>
              <a:t>VPN </a:t>
            </a:r>
            <a:endParaRPr sz="5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zh-TW" sz="5600"/>
              <a:t>(Virtual Private Network)</a:t>
            </a:r>
            <a:endParaRPr sz="5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●"/>
            </a:pPr>
            <a:r>
              <a:rPr lang="zh-TW" sz="5600">
                <a:solidFill>
                  <a:schemeClr val="accent1"/>
                </a:solidFill>
              </a:rPr>
              <a:t>STUN </a:t>
            </a:r>
            <a:endParaRPr sz="5600">
              <a:solidFill>
                <a:schemeClr val="accent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Char char="○"/>
            </a:pPr>
            <a:r>
              <a:rPr lang="zh-TW" sz="5600">
                <a:solidFill>
                  <a:schemeClr val="accent1"/>
                </a:solidFill>
              </a:rPr>
              <a:t>(Simple Traversal of UDP Through Netwoek Address Translators)</a:t>
            </a:r>
            <a:endParaRPr sz="5600">
              <a:solidFill>
                <a:schemeClr val="accent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zh-TW" sz="5600"/>
              <a:t>RFC 3489</a:t>
            </a:r>
            <a:endParaRPr sz="5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zh-TW" sz="5600"/>
              <a:t>Works except symmetric NAT</a:t>
            </a:r>
            <a:endParaRPr sz="5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TW" sz="5600"/>
              <a:t>TURN </a:t>
            </a:r>
            <a:endParaRPr sz="5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zh-TW" sz="5600"/>
              <a:t>(Traversal Using Relay NAT)</a:t>
            </a:r>
            <a:endParaRPr sz="5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zh-TW" sz="5600"/>
              <a:t>ICE </a:t>
            </a:r>
            <a:endParaRPr sz="5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zh-TW" sz="5600"/>
              <a:t>(Interactive Connectivity Establish)</a:t>
            </a:r>
            <a:endParaRPr sz="56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8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9" name="Google Shape;149;p28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50" name="Google Shape;150;p28"/>
          <p:cNvSpPr txBox="1"/>
          <p:nvPr>
            <p:ph idx="1" type="body"/>
          </p:nvPr>
        </p:nvSpPr>
        <p:spPr>
          <a:xfrm>
            <a:off x="4403850" y="1095375"/>
            <a:ext cx="2415900" cy="3537600"/>
          </a:xfrm>
          <a:prstGeom prst="rect">
            <a:avLst/>
          </a:prstGeom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400"/>
              <a:t>Gateway</a:t>
            </a:r>
            <a:endParaRPr b="1" sz="14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zh-TW" sz="1400"/>
              <a:t>ALG 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(Application Layer Gateway)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zh-TW" sz="1400"/>
              <a:t>UPnP 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(Universal Plug-and-Play)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8"/>
          <p:cNvSpPr txBox="1"/>
          <p:nvPr>
            <p:ph idx="1" type="body"/>
          </p:nvPr>
        </p:nvSpPr>
        <p:spPr>
          <a:xfrm>
            <a:off x="7205000" y="1095375"/>
            <a:ext cx="1487700" cy="3537600"/>
          </a:xfrm>
          <a:prstGeom prst="rect">
            <a:avLst/>
          </a:prstGeom>
          <a:ln cap="flat" cmpd="sng" w="9525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400"/>
              <a:t>Server</a:t>
            </a:r>
            <a:endParaRPr b="1" sz="1400"/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zh-TW" sz="1400"/>
              <a:t>RTP Proxy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/>
              <a:t>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STUN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7" name="Google Shape;157;p29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8" name="Google Shape;158;p29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159" name="Google Shape;159;p29"/>
          <p:cNvSpPr/>
          <p:nvPr/>
        </p:nvSpPr>
        <p:spPr>
          <a:xfrm>
            <a:off x="492225" y="2725650"/>
            <a:ext cx="1570200" cy="1009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Client</a:t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IP: </a:t>
            </a: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192.168.0.2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Port:16387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60" name="Google Shape;160;p29"/>
          <p:cNvSpPr/>
          <p:nvPr/>
        </p:nvSpPr>
        <p:spPr>
          <a:xfrm>
            <a:off x="6699650" y="2725650"/>
            <a:ext cx="2247900" cy="1009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D5A6B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STUN Server</a:t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IP: 163.22.20.108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Port: 3478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161" name="Google Shape;161;p29"/>
          <p:cNvSpPr/>
          <p:nvPr/>
        </p:nvSpPr>
        <p:spPr>
          <a:xfrm>
            <a:off x="3531312" y="2704950"/>
            <a:ext cx="1670100" cy="10509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NAT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grpSp>
        <p:nvGrpSpPr>
          <p:cNvPr id="162" name="Google Shape;162;p29"/>
          <p:cNvGrpSpPr/>
          <p:nvPr/>
        </p:nvGrpSpPr>
        <p:grpSpPr>
          <a:xfrm>
            <a:off x="112100" y="486550"/>
            <a:ext cx="6693626" cy="2614425"/>
            <a:chOff x="112100" y="486550"/>
            <a:chExt cx="6693626" cy="2614425"/>
          </a:xfrm>
        </p:grpSpPr>
        <p:cxnSp>
          <p:nvCxnSpPr>
            <p:cNvPr id="163" name="Google Shape;163;p29"/>
            <p:cNvCxnSpPr/>
            <p:nvPr/>
          </p:nvCxnSpPr>
          <p:spPr>
            <a:xfrm>
              <a:off x="2242688" y="3093475"/>
              <a:ext cx="1147200" cy="7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grpSp>
          <p:nvGrpSpPr>
            <p:cNvPr id="164" name="Google Shape;164;p29"/>
            <p:cNvGrpSpPr/>
            <p:nvPr/>
          </p:nvGrpSpPr>
          <p:grpSpPr>
            <a:xfrm>
              <a:off x="112100" y="486550"/>
              <a:ext cx="6693626" cy="2085200"/>
              <a:chOff x="422900" y="486550"/>
              <a:chExt cx="6693626" cy="2085200"/>
            </a:xfrm>
          </p:grpSpPr>
          <p:pic>
            <p:nvPicPr>
              <p:cNvPr id="165" name="Google Shape;165;p29"/>
              <p:cNvPicPr preferRelativeResize="0"/>
              <p:nvPr/>
            </p:nvPicPr>
            <p:blipFill rotWithShape="1">
              <a:blip r:embed="rId3">
                <a:alphaModFix/>
              </a:blip>
              <a:srcRect b="0" l="0" r="0" t="0"/>
              <a:stretch/>
            </p:blipFill>
            <p:spPr>
              <a:xfrm>
                <a:off x="422900" y="486550"/>
                <a:ext cx="6693626" cy="2085200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66" name="Google Shape;166;p29"/>
              <p:cNvSpPr/>
              <p:nvPr/>
            </p:nvSpPr>
            <p:spPr>
              <a:xfrm>
                <a:off x="1882725" y="1665150"/>
                <a:ext cx="872700" cy="125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2857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900">
                  <a:latin typeface="PT Sans Narrow"/>
                  <a:ea typeface="PT Sans Narrow"/>
                  <a:cs typeface="PT Sans Narrow"/>
                  <a:sym typeface="PT Sans Narrow"/>
                </a:endParaRPr>
              </a:p>
            </p:txBody>
          </p:sp>
          <p:sp>
            <p:nvSpPr>
              <p:cNvPr id="167" name="Google Shape;167;p29"/>
              <p:cNvSpPr/>
              <p:nvPr/>
            </p:nvSpPr>
            <p:spPr>
              <a:xfrm>
                <a:off x="2755425" y="1665150"/>
                <a:ext cx="930000" cy="125700"/>
              </a:xfrm>
              <a:prstGeom prst="roundRect">
                <a:avLst>
                  <a:gd fmla="val 16667" name="adj"/>
                </a:avLst>
              </a:prstGeom>
              <a:noFill/>
              <a:ln cap="flat" cmpd="sng" w="2857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900">
                  <a:latin typeface="PT Sans Narrow"/>
                  <a:ea typeface="PT Sans Narrow"/>
                  <a:cs typeface="PT Sans Narrow"/>
                  <a:sym typeface="PT Sans Narrow"/>
                </a:endParaRPr>
              </a:p>
            </p:txBody>
          </p:sp>
          <p:cxnSp>
            <p:nvCxnSpPr>
              <p:cNvPr id="168" name="Google Shape;168;p29"/>
              <p:cNvCxnSpPr/>
              <p:nvPr/>
            </p:nvCxnSpPr>
            <p:spPr>
              <a:xfrm>
                <a:off x="1679975" y="1909375"/>
                <a:ext cx="7326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accent3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69" name="Google Shape;169;p29"/>
              <p:cNvCxnSpPr/>
              <p:nvPr/>
            </p:nvCxnSpPr>
            <p:spPr>
              <a:xfrm>
                <a:off x="2468850" y="1909375"/>
                <a:ext cx="732600" cy="0"/>
              </a:xfrm>
              <a:prstGeom prst="straightConnector1">
                <a:avLst/>
              </a:prstGeom>
              <a:noFill/>
              <a:ln cap="flat" cmpd="sng" w="28575">
                <a:solidFill>
                  <a:schemeClr val="accent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170" name="Google Shape;170;p29"/>
          <p:cNvCxnSpPr/>
          <p:nvPr/>
        </p:nvCxnSpPr>
        <p:spPr>
          <a:xfrm>
            <a:off x="3652038" y="3324850"/>
            <a:ext cx="1458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ashDot"/>
            <a:round/>
            <a:headEnd len="med" w="med" type="none"/>
            <a:tailEnd len="med" w="med" type="none"/>
          </a:ln>
        </p:spPr>
      </p:cxnSp>
      <p:sp>
        <p:nvSpPr>
          <p:cNvPr id="171" name="Google Shape;171;p29"/>
          <p:cNvSpPr/>
          <p:nvPr/>
        </p:nvSpPr>
        <p:spPr>
          <a:xfrm>
            <a:off x="2776975" y="3885375"/>
            <a:ext cx="3834000" cy="1091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Mapping Table</a:t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grpSp>
        <p:nvGrpSpPr>
          <p:cNvPr id="172" name="Google Shape;172;p29"/>
          <p:cNvGrpSpPr/>
          <p:nvPr/>
        </p:nvGrpSpPr>
        <p:grpSpPr>
          <a:xfrm>
            <a:off x="112088" y="527438"/>
            <a:ext cx="6205850" cy="2817850"/>
            <a:chOff x="171300" y="510750"/>
            <a:chExt cx="6205850" cy="2817850"/>
          </a:xfrm>
        </p:grpSpPr>
        <p:cxnSp>
          <p:nvCxnSpPr>
            <p:cNvPr id="173" name="Google Shape;173;p29"/>
            <p:cNvCxnSpPr/>
            <p:nvPr/>
          </p:nvCxnSpPr>
          <p:spPr>
            <a:xfrm flipH="1">
              <a:off x="2248238" y="3321100"/>
              <a:ext cx="1136100" cy="7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grpSp>
          <p:nvGrpSpPr>
            <p:cNvPr id="174" name="Google Shape;174;p29"/>
            <p:cNvGrpSpPr/>
            <p:nvPr/>
          </p:nvGrpSpPr>
          <p:grpSpPr>
            <a:xfrm>
              <a:off x="171300" y="510750"/>
              <a:ext cx="6205850" cy="2016775"/>
              <a:chOff x="492225" y="2475525"/>
              <a:chExt cx="6205850" cy="2016775"/>
            </a:xfrm>
          </p:grpSpPr>
          <p:pic>
            <p:nvPicPr>
              <p:cNvPr id="175" name="Google Shape;175;p29"/>
              <p:cNvPicPr preferRelativeResize="0"/>
              <p:nvPr/>
            </p:nvPicPr>
            <p:blipFill rotWithShape="1">
              <a:blip r:embed="rId4">
                <a:alphaModFix/>
              </a:blip>
              <a:srcRect b="51126" l="0" r="8542" t="0"/>
              <a:stretch/>
            </p:blipFill>
            <p:spPr>
              <a:xfrm>
                <a:off x="492225" y="2475525"/>
                <a:ext cx="6205850" cy="20167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76" name="Google Shape;176;p29"/>
              <p:cNvGrpSpPr/>
              <p:nvPr/>
            </p:nvGrpSpPr>
            <p:grpSpPr>
              <a:xfrm>
                <a:off x="1735475" y="3641138"/>
                <a:ext cx="2097250" cy="244225"/>
                <a:chOff x="1588175" y="1665150"/>
                <a:chExt cx="2097250" cy="244225"/>
              </a:xfrm>
            </p:grpSpPr>
            <p:sp>
              <p:nvSpPr>
                <p:cNvPr id="177" name="Google Shape;177;p29"/>
                <p:cNvSpPr/>
                <p:nvPr/>
              </p:nvSpPr>
              <p:spPr>
                <a:xfrm>
                  <a:off x="1780025" y="1665163"/>
                  <a:ext cx="975300" cy="125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28575">
                  <a:solidFill>
                    <a:schemeClr val="accent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900">
                    <a:latin typeface="PT Sans Narrow"/>
                    <a:ea typeface="PT Sans Narrow"/>
                    <a:cs typeface="PT Sans Narrow"/>
                    <a:sym typeface="PT Sans Narrow"/>
                  </a:endParaRPr>
                </a:p>
              </p:txBody>
            </p:sp>
            <p:sp>
              <p:nvSpPr>
                <p:cNvPr id="178" name="Google Shape;178;p29"/>
                <p:cNvSpPr/>
                <p:nvPr/>
              </p:nvSpPr>
              <p:spPr>
                <a:xfrm>
                  <a:off x="2755425" y="1665150"/>
                  <a:ext cx="930000" cy="125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28575">
                  <a:solidFill>
                    <a:schemeClr val="accent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900">
                    <a:latin typeface="PT Sans Narrow"/>
                    <a:ea typeface="PT Sans Narrow"/>
                    <a:cs typeface="PT Sans Narrow"/>
                    <a:sym typeface="PT Sans Narrow"/>
                  </a:endParaRPr>
                </a:p>
              </p:txBody>
            </p:sp>
            <p:cxnSp>
              <p:nvCxnSpPr>
                <p:cNvPr id="179" name="Google Shape;179;p29"/>
                <p:cNvCxnSpPr/>
                <p:nvPr/>
              </p:nvCxnSpPr>
              <p:spPr>
                <a:xfrm>
                  <a:off x="1588175" y="1909375"/>
                  <a:ext cx="7326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accent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0" name="Google Shape;180;p29"/>
                <p:cNvCxnSpPr/>
                <p:nvPr/>
              </p:nvCxnSpPr>
              <p:spPr>
                <a:xfrm>
                  <a:off x="2340600" y="1909375"/>
                  <a:ext cx="7326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accent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181" name="Google Shape;181;p29"/>
          <p:cNvSpPr txBox="1"/>
          <p:nvPr/>
        </p:nvSpPr>
        <p:spPr>
          <a:xfrm>
            <a:off x="3392425" y="4323875"/>
            <a:ext cx="2603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Open Sans"/>
                <a:ea typeface="Open Sans"/>
                <a:cs typeface="Open Sans"/>
                <a:sym typeface="Open Sans"/>
              </a:rPr>
              <a:t>192.168.0.2:16387 &lt;-&gt; 17349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Open Sans"/>
                <a:ea typeface="Open Sans"/>
                <a:cs typeface="Open Sans"/>
                <a:sym typeface="Open Sans"/>
              </a:rPr>
              <a:t>( for 163.22.20.108 )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2" name="Google Shape;182;p29"/>
          <p:cNvSpPr txBox="1"/>
          <p:nvPr/>
        </p:nvSpPr>
        <p:spPr>
          <a:xfrm>
            <a:off x="5246275" y="2623538"/>
            <a:ext cx="1408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>
                <a:latin typeface="Open Sans"/>
                <a:ea typeface="Open Sans"/>
                <a:cs typeface="Open Sans"/>
                <a:sym typeface="Open Sans"/>
              </a:rPr>
              <a:t>IP: 10.22.22.179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200">
                <a:latin typeface="Open Sans"/>
                <a:ea typeface="Open Sans"/>
                <a:cs typeface="Open Sans"/>
                <a:sym typeface="Open Sans"/>
              </a:rPr>
              <a:t>Port: 17349</a:t>
            </a:r>
            <a:endParaRPr sz="1200"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83" name="Google Shape;183;p29"/>
          <p:cNvCxnSpPr/>
          <p:nvPr/>
        </p:nvCxnSpPr>
        <p:spPr>
          <a:xfrm>
            <a:off x="3652025" y="3100975"/>
            <a:ext cx="14580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dashDot"/>
            <a:round/>
            <a:headEnd len="med" w="med" type="none"/>
            <a:tailEnd len="med" w="med" type="none"/>
          </a:ln>
        </p:spPr>
      </p:cxnSp>
      <p:grpSp>
        <p:nvGrpSpPr>
          <p:cNvPr id="184" name="Google Shape;184;p29"/>
          <p:cNvGrpSpPr/>
          <p:nvPr/>
        </p:nvGrpSpPr>
        <p:grpSpPr>
          <a:xfrm>
            <a:off x="3397725" y="340125"/>
            <a:ext cx="5741125" cy="2760850"/>
            <a:chOff x="3397725" y="340125"/>
            <a:chExt cx="5741125" cy="2760850"/>
          </a:xfrm>
        </p:grpSpPr>
        <p:cxnSp>
          <p:nvCxnSpPr>
            <p:cNvPr id="185" name="Google Shape;185;p29"/>
            <p:cNvCxnSpPr/>
            <p:nvPr/>
          </p:nvCxnSpPr>
          <p:spPr>
            <a:xfrm>
              <a:off x="5374463" y="3100975"/>
              <a:ext cx="11910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grpSp>
          <p:nvGrpSpPr>
            <p:cNvPr id="186" name="Google Shape;186;p29"/>
            <p:cNvGrpSpPr/>
            <p:nvPr/>
          </p:nvGrpSpPr>
          <p:grpSpPr>
            <a:xfrm>
              <a:off x="3397725" y="340125"/>
              <a:ext cx="5741125" cy="1975800"/>
              <a:chOff x="3177500" y="48863"/>
              <a:chExt cx="5741125" cy="1975800"/>
            </a:xfrm>
          </p:grpSpPr>
          <p:pic>
            <p:nvPicPr>
              <p:cNvPr id="187" name="Google Shape;187;p29"/>
              <p:cNvPicPr preferRelativeResize="0"/>
              <p:nvPr/>
            </p:nvPicPr>
            <p:blipFill rotWithShape="1">
              <a:blip r:embed="rId5">
                <a:alphaModFix/>
              </a:blip>
              <a:srcRect b="22360" l="0" r="0" t="0"/>
              <a:stretch/>
            </p:blipFill>
            <p:spPr>
              <a:xfrm>
                <a:off x="3177500" y="48863"/>
                <a:ext cx="5741125" cy="19758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88" name="Google Shape;188;p29"/>
              <p:cNvGrpSpPr/>
              <p:nvPr/>
            </p:nvGrpSpPr>
            <p:grpSpPr>
              <a:xfrm>
                <a:off x="4307375" y="1114475"/>
                <a:ext cx="2005450" cy="244225"/>
                <a:chOff x="1734900" y="1494925"/>
                <a:chExt cx="2005450" cy="244225"/>
              </a:xfrm>
            </p:grpSpPr>
            <p:sp>
              <p:nvSpPr>
                <p:cNvPr id="189" name="Google Shape;189;p29"/>
                <p:cNvSpPr/>
                <p:nvPr/>
              </p:nvSpPr>
              <p:spPr>
                <a:xfrm>
                  <a:off x="1937650" y="1494925"/>
                  <a:ext cx="872700" cy="125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28575">
                  <a:solidFill>
                    <a:schemeClr val="accent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900">
                    <a:latin typeface="PT Sans Narrow"/>
                    <a:ea typeface="PT Sans Narrow"/>
                    <a:cs typeface="PT Sans Narrow"/>
                    <a:sym typeface="PT Sans Narrow"/>
                  </a:endParaRPr>
                </a:p>
              </p:txBody>
            </p:sp>
            <p:sp>
              <p:nvSpPr>
                <p:cNvPr id="190" name="Google Shape;190;p29"/>
                <p:cNvSpPr/>
                <p:nvPr/>
              </p:nvSpPr>
              <p:spPr>
                <a:xfrm>
                  <a:off x="2810350" y="1494925"/>
                  <a:ext cx="930000" cy="125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28575">
                  <a:solidFill>
                    <a:schemeClr val="accent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900">
                    <a:latin typeface="PT Sans Narrow"/>
                    <a:ea typeface="PT Sans Narrow"/>
                    <a:cs typeface="PT Sans Narrow"/>
                    <a:sym typeface="PT Sans Narrow"/>
                  </a:endParaRPr>
                </a:p>
              </p:txBody>
            </p:sp>
            <p:cxnSp>
              <p:nvCxnSpPr>
                <p:cNvPr id="191" name="Google Shape;191;p29"/>
                <p:cNvCxnSpPr/>
                <p:nvPr/>
              </p:nvCxnSpPr>
              <p:spPr>
                <a:xfrm>
                  <a:off x="1734900" y="1739150"/>
                  <a:ext cx="7326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accent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2" name="Google Shape;192;p29"/>
                <p:cNvCxnSpPr/>
                <p:nvPr/>
              </p:nvCxnSpPr>
              <p:spPr>
                <a:xfrm>
                  <a:off x="2523775" y="1739150"/>
                  <a:ext cx="7326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accent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193" name="Google Shape;193;p29"/>
          <p:cNvGrpSpPr/>
          <p:nvPr/>
        </p:nvGrpSpPr>
        <p:grpSpPr>
          <a:xfrm>
            <a:off x="2591900" y="197952"/>
            <a:ext cx="6552100" cy="3082623"/>
            <a:chOff x="2542325" y="238477"/>
            <a:chExt cx="6552100" cy="3082623"/>
          </a:xfrm>
        </p:grpSpPr>
        <p:cxnSp>
          <p:nvCxnSpPr>
            <p:cNvPr id="194" name="Google Shape;194;p29"/>
            <p:cNvCxnSpPr/>
            <p:nvPr/>
          </p:nvCxnSpPr>
          <p:spPr>
            <a:xfrm flipH="1">
              <a:off x="5348363" y="3313600"/>
              <a:ext cx="1243200" cy="7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grpSp>
          <p:nvGrpSpPr>
            <p:cNvPr id="195" name="Google Shape;195;p29"/>
            <p:cNvGrpSpPr/>
            <p:nvPr/>
          </p:nvGrpSpPr>
          <p:grpSpPr>
            <a:xfrm>
              <a:off x="2542325" y="238477"/>
              <a:ext cx="6552100" cy="2377475"/>
              <a:chOff x="1978250" y="2262902"/>
              <a:chExt cx="6552100" cy="2377475"/>
            </a:xfrm>
          </p:grpSpPr>
          <p:pic>
            <p:nvPicPr>
              <p:cNvPr id="196" name="Google Shape;196;p29"/>
              <p:cNvPicPr preferRelativeResize="0"/>
              <p:nvPr/>
            </p:nvPicPr>
            <p:blipFill>
              <a:blip r:embed="rId6">
                <a:alphaModFix/>
              </a:blip>
              <a:stretch>
                <a:fillRect/>
              </a:stretch>
            </p:blipFill>
            <p:spPr>
              <a:xfrm>
                <a:off x="1978250" y="2262902"/>
                <a:ext cx="6552100" cy="23774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97" name="Google Shape;197;p29"/>
              <p:cNvGrpSpPr/>
              <p:nvPr/>
            </p:nvGrpSpPr>
            <p:grpSpPr>
              <a:xfrm>
                <a:off x="3294950" y="3500138"/>
                <a:ext cx="2155650" cy="244225"/>
                <a:chOff x="1596625" y="1430150"/>
                <a:chExt cx="2155650" cy="244225"/>
              </a:xfrm>
            </p:grpSpPr>
            <p:sp>
              <p:nvSpPr>
                <p:cNvPr id="198" name="Google Shape;198;p29"/>
                <p:cNvSpPr/>
                <p:nvPr/>
              </p:nvSpPr>
              <p:spPr>
                <a:xfrm>
                  <a:off x="1846875" y="1430163"/>
                  <a:ext cx="975300" cy="125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28575">
                  <a:solidFill>
                    <a:schemeClr val="accent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900">
                    <a:latin typeface="PT Sans Narrow"/>
                    <a:ea typeface="PT Sans Narrow"/>
                    <a:cs typeface="PT Sans Narrow"/>
                    <a:sym typeface="PT Sans Narrow"/>
                  </a:endParaRPr>
                </a:p>
              </p:txBody>
            </p:sp>
            <p:sp>
              <p:nvSpPr>
                <p:cNvPr id="199" name="Google Shape;199;p29"/>
                <p:cNvSpPr/>
                <p:nvPr/>
              </p:nvSpPr>
              <p:spPr>
                <a:xfrm>
                  <a:off x="2822275" y="1430150"/>
                  <a:ext cx="930000" cy="125700"/>
                </a:xfrm>
                <a:prstGeom prst="roundRect">
                  <a:avLst>
                    <a:gd fmla="val 16667" name="adj"/>
                  </a:avLst>
                </a:prstGeom>
                <a:noFill/>
                <a:ln cap="flat" cmpd="sng" w="28575">
                  <a:solidFill>
                    <a:schemeClr val="accent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900">
                    <a:latin typeface="PT Sans Narrow"/>
                    <a:ea typeface="PT Sans Narrow"/>
                    <a:cs typeface="PT Sans Narrow"/>
                    <a:sym typeface="PT Sans Narrow"/>
                  </a:endParaRPr>
                </a:p>
              </p:txBody>
            </p:sp>
            <p:cxnSp>
              <p:nvCxnSpPr>
                <p:cNvPr id="200" name="Google Shape;200;p29"/>
                <p:cNvCxnSpPr/>
                <p:nvPr/>
              </p:nvCxnSpPr>
              <p:spPr>
                <a:xfrm>
                  <a:off x="1596625" y="1674375"/>
                  <a:ext cx="7326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accent3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01" name="Google Shape;201;p29"/>
                <p:cNvCxnSpPr/>
                <p:nvPr/>
              </p:nvCxnSpPr>
              <p:spPr>
                <a:xfrm>
                  <a:off x="2407450" y="1674375"/>
                  <a:ext cx="732600" cy="0"/>
                </a:xfrm>
                <a:prstGeom prst="straightConnector1">
                  <a:avLst/>
                </a:prstGeom>
                <a:noFill/>
                <a:ln cap="flat" cmpd="sng" w="28575">
                  <a:solidFill>
                    <a:schemeClr val="accent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STUN</a:t>
            </a:r>
            <a:endParaRPr sz="2844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07" name="Google Shape;207;p30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08" name="Google Shape;208;p30"/>
          <p:cNvSpPr txBox="1"/>
          <p:nvPr>
            <p:ph idx="1" type="body"/>
          </p:nvPr>
        </p:nvSpPr>
        <p:spPr>
          <a:xfrm>
            <a:off x="-65725" y="1011000"/>
            <a:ext cx="37068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zh-TW" sz="1400"/>
              <a:t>STUN Binding Reponse will include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MAPPED-ADDRESS</a:t>
            </a:r>
            <a:endParaRPr/>
          </a:p>
          <a:p>
            <a:pPr indent="-3175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zh-TW"/>
              <a:t>STUN Client IP</a:t>
            </a:r>
            <a:endParaRPr/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1400"/>
              <a:t>(after NAT)</a:t>
            </a:r>
            <a:endParaRPr sz="1400"/>
          </a:p>
          <a:p>
            <a:pPr indent="-317500" lvl="1" marL="914400" rtl="0" algn="l">
              <a:spcBef>
                <a:spcPts val="120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SOURCE-ADDRESS</a:t>
            </a:r>
            <a:endParaRPr/>
          </a:p>
          <a:p>
            <a:pPr indent="-317500" lvl="2" marL="13716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zh-TW"/>
              <a:t>STUN Server IP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zh-TW"/>
              <a:t>CHANGED-ADDRESS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zh-TW"/>
              <a:t>STUN Server IP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09" name="Google Shape;209;p30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10" name="Google Shape;210;p30"/>
          <p:cNvPicPr preferRelativeResize="0"/>
          <p:nvPr/>
        </p:nvPicPr>
        <p:blipFill rotWithShape="1">
          <a:blip r:embed="rId3">
            <a:alphaModFix/>
          </a:blip>
          <a:srcRect b="0" l="0" r="43939" t="13307"/>
          <a:stretch/>
        </p:blipFill>
        <p:spPr>
          <a:xfrm>
            <a:off x="3817450" y="903025"/>
            <a:ext cx="4323349" cy="4065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1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STUN Demo</a:t>
            </a:r>
            <a:endParaRPr sz="2844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16" name="Google Shape;216;p31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17" name="Google Shape;217;p31"/>
          <p:cNvSpPr txBox="1"/>
          <p:nvPr>
            <p:ph idx="1" type="body"/>
          </p:nvPr>
        </p:nvSpPr>
        <p:spPr>
          <a:xfrm>
            <a:off x="992575" y="996200"/>
            <a:ext cx="6085800" cy="360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zh-TW" sz="2000"/>
              <a:t>STUN Server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 u="sng">
                <a:solidFill>
                  <a:schemeClr val="hlink"/>
                </a:solidFill>
                <a:hlinkClick r:id="rId3"/>
              </a:rPr>
              <a:t>Public STUN Server List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zh-TW" sz="1600"/>
              <a:t>stun.sipnet.net:3478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zh-TW" sz="1600"/>
              <a:t>stun1.l.google.com:19302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angela.ncnu.org:3478</a:t>
            </a:r>
            <a:endParaRPr sz="16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STUN Client</a:t>
            </a:r>
            <a:endParaRPr sz="20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Webpage – </a:t>
            </a:r>
            <a:r>
              <a:rPr lang="zh-TW" sz="1600" u="sng">
                <a:solidFill>
                  <a:schemeClr val="hlink"/>
                </a:solidFill>
                <a:hlinkClick r:id="rId4"/>
              </a:rPr>
              <a:t>Trickle ICE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zh-TW" sz="1600"/>
              <a:t>Windows Application – </a:t>
            </a:r>
            <a:r>
              <a:rPr lang="zh-TW" sz="1600" u="sng">
                <a:solidFill>
                  <a:schemeClr val="hlink"/>
                </a:solidFill>
                <a:hlinkClick r:id="rId5"/>
              </a:rPr>
              <a:t>WinSTUN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18" name="Google Shape;218;p31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2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STUN with Symmetric NAT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24" name="Google Shape;224;p32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25" name="Google Shape;225;p32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26" name="Google Shape;226;p32"/>
          <p:cNvSpPr/>
          <p:nvPr/>
        </p:nvSpPr>
        <p:spPr>
          <a:xfrm>
            <a:off x="423375" y="1275100"/>
            <a:ext cx="1570200" cy="1009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Client</a:t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IP: 192.168.0.2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Port:16387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27" name="Google Shape;227;p32"/>
          <p:cNvSpPr/>
          <p:nvPr/>
        </p:nvSpPr>
        <p:spPr>
          <a:xfrm>
            <a:off x="6368025" y="1090075"/>
            <a:ext cx="2247900" cy="121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D5A6B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STUN Server</a:t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IP: 163.22.20.108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Port: 3478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28" name="Google Shape;228;p32"/>
          <p:cNvSpPr/>
          <p:nvPr/>
        </p:nvSpPr>
        <p:spPr>
          <a:xfrm>
            <a:off x="3462450" y="1217400"/>
            <a:ext cx="1436700" cy="21942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Symmetric</a:t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NAT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29" name="Google Shape;229;p32"/>
          <p:cNvSpPr/>
          <p:nvPr/>
        </p:nvSpPr>
        <p:spPr>
          <a:xfrm>
            <a:off x="1387800" y="3725975"/>
            <a:ext cx="5586000" cy="12135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Mapping Table</a:t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30" name="Google Shape;230;p32"/>
          <p:cNvSpPr/>
          <p:nvPr/>
        </p:nvSpPr>
        <p:spPr>
          <a:xfrm>
            <a:off x="6368025" y="2303575"/>
            <a:ext cx="2247900" cy="1140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8575">
            <a:solidFill>
              <a:srgbClr val="D5A6B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zh-TW" sz="1900">
                <a:latin typeface="PT Sans Narrow"/>
                <a:ea typeface="PT Sans Narrow"/>
                <a:cs typeface="PT Sans Narrow"/>
                <a:sym typeface="PT Sans Narrow"/>
              </a:rPr>
              <a:t>Kamailio</a:t>
            </a:r>
            <a:endParaRPr b="1"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IP: </a:t>
            </a: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163.22.22.67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900">
                <a:latin typeface="PT Sans Narrow"/>
                <a:ea typeface="PT Sans Narrow"/>
                <a:cs typeface="PT Sans Narrow"/>
                <a:sym typeface="PT Sans Narrow"/>
              </a:rPr>
              <a:t>Port: 5060</a:t>
            </a:r>
            <a:endParaRPr sz="1900">
              <a:latin typeface="PT Sans Narrow"/>
              <a:ea typeface="PT Sans Narrow"/>
              <a:cs typeface="PT Sans Narrow"/>
              <a:sym typeface="PT Sans Narrow"/>
            </a:endParaRPr>
          </a:p>
        </p:txBody>
      </p:sp>
      <p:sp>
        <p:nvSpPr>
          <p:cNvPr id="231" name="Google Shape;231;p32"/>
          <p:cNvSpPr txBox="1"/>
          <p:nvPr/>
        </p:nvSpPr>
        <p:spPr>
          <a:xfrm>
            <a:off x="1933650" y="4198050"/>
            <a:ext cx="4882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latin typeface="Open Sans"/>
                <a:ea typeface="Open Sans"/>
                <a:cs typeface="Open Sans"/>
                <a:sym typeface="Open Sans"/>
              </a:rPr>
              <a:t>192.168.0.2:16387 &lt;-&gt; 17349 ( for STUN Server)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>
                <a:latin typeface="Open Sans"/>
                <a:ea typeface="Open Sans"/>
                <a:cs typeface="Open Sans"/>
                <a:sym typeface="Open Sans"/>
              </a:rPr>
              <a:t>192.168.0.2:16387 &lt;-&gt; 12345 ( for SIP Server )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32" name="Google Shape;232;p32"/>
          <p:cNvCxnSpPr/>
          <p:nvPr/>
        </p:nvCxnSpPr>
        <p:spPr>
          <a:xfrm flipH="1" rot="10800000">
            <a:off x="2048513" y="1691275"/>
            <a:ext cx="1359000" cy="1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3" name="Google Shape;233;p32"/>
          <p:cNvCxnSpPr/>
          <p:nvPr/>
        </p:nvCxnSpPr>
        <p:spPr>
          <a:xfrm flipH="1" rot="10800000">
            <a:off x="4954088" y="1687425"/>
            <a:ext cx="1380900" cy="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4" name="Google Shape;234;p32"/>
          <p:cNvCxnSpPr/>
          <p:nvPr/>
        </p:nvCxnSpPr>
        <p:spPr>
          <a:xfrm flipH="1" rot="10800000">
            <a:off x="4954088" y="2787125"/>
            <a:ext cx="1380900" cy="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5" name="Google Shape;235;p32"/>
          <p:cNvCxnSpPr/>
          <p:nvPr/>
        </p:nvCxnSpPr>
        <p:spPr>
          <a:xfrm>
            <a:off x="2096100" y="1967100"/>
            <a:ext cx="1293300" cy="76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6" name="Google Shape;236;p32"/>
          <p:cNvSpPr txBox="1"/>
          <p:nvPr/>
        </p:nvSpPr>
        <p:spPr>
          <a:xfrm>
            <a:off x="5037788" y="1275825"/>
            <a:ext cx="1191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Open Sans"/>
                <a:ea typeface="Open Sans"/>
                <a:cs typeface="Open Sans"/>
                <a:sym typeface="Open Sans"/>
              </a:rPr>
              <a:t>Port: 17349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7" name="Google Shape;237;p32"/>
          <p:cNvSpPr txBox="1"/>
          <p:nvPr/>
        </p:nvSpPr>
        <p:spPr>
          <a:xfrm>
            <a:off x="5082188" y="2785425"/>
            <a:ext cx="1191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latin typeface="Open Sans"/>
                <a:ea typeface="Open Sans"/>
                <a:cs typeface="Open Sans"/>
                <a:sym typeface="Open Sans"/>
              </a:rPr>
              <a:t>Port: 12345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238" name="Google Shape;238;p32"/>
          <p:cNvCxnSpPr/>
          <p:nvPr/>
        </p:nvCxnSpPr>
        <p:spPr>
          <a:xfrm rot="10800000">
            <a:off x="4974225" y="1769125"/>
            <a:ext cx="1393800" cy="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39" name="Google Shape;239;p32"/>
          <p:cNvCxnSpPr/>
          <p:nvPr/>
        </p:nvCxnSpPr>
        <p:spPr>
          <a:xfrm rot="10800000">
            <a:off x="5014388" y="1854125"/>
            <a:ext cx="1259400" cy="82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240" name="Google Shape;24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2824029">
            <a:off x="5501163" y="2157313"/>
            <a:ext cx="264841" cy="24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3"/>
          <p:cNvSpPr txBox="1"/>
          <p:nvPr>
            <p:ph type="title"/>
          </p:nvPr>
        </p:nvSpPr>
        <p:spPr>
          <a:xfrm>
            <a:off x="0" y="164725"/>
            <a:ext cx="9144000" cy="738300"/>
          </a:xfrm>
          <a:prstGeom prst="rect">
            <a:avLst/>
          </a:prstGeom>
          <a:solidFill>
            <a:schemeClr val="accent4"/>
          </a:solidFill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Port Prediction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46" name="Google Shape;246;p33"/>
          <p:cNvSpPr txBox="1"/>
          <p:nvPr>
            <p:ph idx="1" type="body"/>
          </p:nvPr>
        </p:nvSpPr>
        <p:spPr>
          <a:xfrm>
            <a:off x="311700" y="1011000"/>
            <a:ext cx="41973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zh-TW"/>
              <a:t>Port Preserving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Lots of NATs will allocate a mapped port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zh-TW" sz="1800"/>
              <a:t>Usaully the difference of new mapped port is fixed</a:t>
            </a:r>
            <a:endParaRPr sz="1800"/>
          </a:p>
        </p:txBody>
      </p:sp>
      <p:sp>
        <p:nvSpPr>
          <p:cNvPr id="247" name="Google Shape;247;p33"/>
          <p:cNvSpPr txBox="1"/>
          <p:nvPr>
            <p:ph idx="12" type="sldNum"/>
          </p:nvPr>
        </p:nvSpPr>
        <p:spPr>
          <a:xfrm>
            <a:off x="8344808" y="3066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48" name="Google Shape;24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2950" y="1057975"/>
            <a:ext cx="3714750" cy="3457575"/>
          </a:xfrm>
          <a:prstGeom prst="rect">
            <a:avLst/>
          </a:prstGeom>
          <a:noFill/>
          <a:ln>
            <a:noFill/>
          </a:ln>
        </p:spPr>
      </p:pic>
      <p:sp>
        <p:nvSpPr>
          <p:cNvPr id="249" name="Google Shape;249;p33"/>
          <p:cNvSpPr txBox="1"/>
          <p:nvPr>
            <p:ph type="title"/>
          </p:nvPr>
        </p:nvSpPr>
        <p:spPr>
          <a:xfrm>
            <a:off x="0" y="115825"/>
            <a:ext cx="9144000" cy="48900"/>
          </a:xfrm>
          <a:prstGeom prst="rect">
            <a:avLst/>
          </a:prstGeom>
          <a:solidFill>
            <a:schemeClr val="accent3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chemeClr val="lt1"/>
                </a:solidFill>
              </a:rPr>
              <a:t> 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50" name="Google Shape;250;p33"/>
          <p:cNvSpPr txBox="1"/>
          <p:nvPr/>
        </p:nvSpPr>
        <p:spPr>
          <a:xfrm>
            <a:off x="5070975" y="4249425"/>
            <a:ext cx="2886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800">
                <a:latin typeface="Open Sans"/>
                <a:ea typeface="Open Sans"/>
                <a:cs typeface="Open Sans"/>
                <a:sym typeface="Open Sans"/>
              </a:rPr>
              <a:t>Picture from Reference 2</a:t>
            </a:r>
            <a:endParaRPr sz="8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DB9DE6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